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BF5578-E2D2-5896-DC28-4ACB66F4C497}" v="406" dt="2024-09-18T21:23:22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27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029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22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46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017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627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681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469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49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90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9/18/2024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609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9/18/2024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9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696" r:id="rId6"/>
    <p:sldLayoutId id="2147483701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1F77B6A-7F53-4B28-B73D-C8CC899AB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26578" y="685680"/>
            <a:ext cx="4203323" cy="3596201"/>
          </a:xfrm>
        </p:spPr>
        <p:txBody>
          <a:bodyPr>
            <a:normAutofit/>
          </a:bodyPr>
          <a:lstStyle/>
          <a:p>
            <a:pPr algn="r"/>
            <a:r>
              <a:rPr lang="en-US" sz="4200">
                <a:latin typeface="Aptos"/>
              </a:rPr>
              <a:t>Human Capital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26578" y="4373955"/>
            <a:ext cx="4203323" cy="11432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dirty="0"/>
              <a:t>Praveen Kumar </a:t>
            </a:r>
            <a:r>
              <a:rPr lang="en-US" dirty="0" err="1"/>
              <a:t>Ratikindi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515629F-0D83-4A44-A125-CD50FC66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013" y="1361348"/>
            <a:ext cx="4833902" cy="4258176"/>
            <a:chOff x="1674895" y="1345036"/>
            <a:chExt cx="5428610" cy="4210939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1A5080B-EAC4-4530-815C-DE8DACA09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4667345-04B5-4757-9CE0-969DC1DE5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6E412EF-CF39-4C25-85B0-DB30B1B0A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8DA6235-17F2-4C9E-88C6-C5D38D8D3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B55DEF71-1741-4489-8E77-46FC5BAA6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2347B6D-A7CC-48EB-861F-917D0D61E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69494" y="1220741"/>
            <a:ext cx="4833901" cy="425817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7A0A46D-CC9B-4E32-870A-7BC2DF940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178722E-1BD0-427E-BAAE-4F206DAB5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7284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 descr="People Discussing">
            <a:extLst>
              <a:ext uri="{FF2B5EF4-FFF2-40B4-BE49-F238E27FC236}">
                <a16:creationId xmlns:a16="http://schemas.microsoft.com/office/drawing/2014/main" id="{7AE1B162-B85B-C7AC-68B7-E8CBEC7A0FD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164"/>
                </p14:media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1700022" y="2176217"/>
            <a:ext cx="4172845" cy="2347224"/>
          </a:xfrm>
          <a:prstGeom prst="rect">
            <a:avLst/>
          </a:prstGeom>
          <a:ln w="28575">
            <a:noFill/>
          </a:ln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7D8E00FA-5561-4253-B903-92B49719E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11971" y="858936"/>
            <a:ext cx="693403" cy="693403"/>
            <a:chOff x="5211971" y="858936"/>
            <a:chExt cx="693403" cy="693403"/>
          </a:xfrm>
        </p:grpSpPr>
        <p:sp>
          <p:nvSpPr>
            <p:cNvPr id="47" name="Graphic 212">
              <a:extLst>
                <a:ext uri="{FF2B5EF4-FFF2-40B4-BE49-F238E27FC236}">
                  <a16:creationId xmlns:a16="http://schemas.microsoft.com/office/drawing/2014/main" id="{A753B935-E3DD-466D-BFAC-68E0BE02D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48" name="Graphic 212">
              <a:extLst>
                <a:ext uri="{FF2B5EF4-FFF2-40B4-BE49-F238E27FC236}">
                  <a16:creationId xmlns:a16="http://schemas.microsoft.com/office/drawing/2014/main" id="{FB034F26-4148-4B59-B493-14D7A9A8B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11971" y="858936"/>
              <a:ext cx="693403" cy="693403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50" name="Graphic 185">
            <a:extLst>
              <a:ext uri="{FF2B5EF4-FFF2-40B4-BE49-F238E27FC236}">
                <a16:creationId xmlns:a16="http://schemas.microsoft.com/office/drawing/2014/main" id="{5E6BB5FD-DB7B-4BE3-BA45-1EF042115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929FF76-4B3A-4294-BE6E-B507B22D1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53C18A4-10CC-4E91-A8A2-D5368972A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356AC2F-73E0-44FD-B346-A209D274D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5A85581-9712-414C-82D4-2FE96ACB2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B0828F2-35E7-4424-8082-6C258B676E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D1656-CF42-8865-3DCF-107077FCE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Cost-Benefit 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FC47D-FD6B-9622-5E07-444344020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Investment in Retention Strategies:</a:t>
            </a:r>
            <a:endParaRPr lang="en-US" dirty="0"/>
          </a:p>
          <a:p>
            <a:pPr lvl="1"/>
            <a:r>
              <a:rPr lang="en-US" b="1" dirty="0">
                <a:ea typeface="+mn-lt"/>
                <a:cs typeface="+mn-lt"/>
              </a:rPr>
              <a:t>Costs:</a:t>
            </a:r>
            <a:r>
              <a:rPr lang="en-US" dirty="0">
                <a:ea typeface="+mn-lt"/>
                <a:cs typeface="+mn-lt"/>
              </a:rPr>
              <a:t> Adjusting salaries.</a:t>
            </a:r>
            <a:endParaRPr lang="en-US" dirty="0"/>
          </a:p>
          <a:p>
            <a:pPr lvl="1"/>
            <a:r>
              <a:rPr lang="en-US" b="1" dirty="0">
                <a:ea typeface="+mn-lt"/>
                <a:cs typeface="+mn-lt"/>
              </a:rPr>
              <a:t>Benefits:</a:t>
            </a:r>
            <a:r>
              <a:rPr lang="en-US" dirty="0">
                <a:ea typeface="+mn-lt"/>
                <a:cs typeface="+mn-lt"/>
              </a:rPr>
              <a:t> Lower turnover, enhanced productivity, improved employee morale.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Projected Savings:</a:t>
            </a:r>
            <a:r>
              <a:rPr lang="en-US" dirty="0">
                <a:ea typeface="+mn-lt"/>
                <a:cs typeface="+mn-lt"/>
              </a:rPr>
              <a:t> By reducing turnover, savings of $X annually on hiring and training.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Return on Investment:</a:t>
            </a:r>
            <a:r>
              <a:rPr lang="en-US" dirty="0">
                <a:ea typeface="+mn-lt"/>
                <a:cs typeface="+mn-lt"/>
              </a:rPr>
              <a:t> Positive ROI from reduced recruitment costs and a more engaged workforce.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"An investment in knowledge pays the best interest." – Benjamin Franklin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574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5B362-BA8B-A646-0267-AC0BC7020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Implementation Plan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0523B-9A8D-5CC4-8C40-F9528BF61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b="1" dirty="0">
              <a:ea typeface="+mn-lt"/>
              <a:cs typeface="+mn-lt"/>
            </a:endParaRPr>
          </a:p>
          <a:p>
            <a:pPr lvl="1"/>
            <a:r>
              <a:rPr lang="en-US" sz="2800" b="1" dirty="0">
                <a:ea typeface="+mn-lt"/>
                <a:cs typeface="+mn-lt"/>
              </a:rPr>
              <a:t>Phase 1</a:t>
            </a:r>
            <a:r>
              <a:rPr lang="en-US" sz="2800" dirty="0">
                <a:ea typeface="+mn-lt"/>
                <a:cs typeface="+mn-lt"/>
              </a:rPr>
              <a:t>: Implement KNN model to monitor real-time employee data.</a:t>
            </a:r>
            <a:endParaRPr lang="en-US" sz="2800" dirty="0"/>
          </a:p>
          <a:p>
            <a:pPr lvl="1"/>
            <a:r>
              <a:rPr lang="en-US" sz="2800" b="1" dirty="0">
                <a:ea typeface="+mn-lt"/>
                <a:cs typeface="+mn-lt"/>
              </a:rPr>
              <a:t>Phase 2</a:t>
            </a:r>
            <a:r>
              <a:rPr lang="en-US" sz="2800" dirty="0">
                <a:ea typeface="+mn-lt"/>
                <a:cs typeface="+mn-lt"/>
              </a:rPr>
              <a:t>: Develop personalized retention programs based on identified turnover drivers.</a:t>
            </a:r>
          </a:p>
          <a:p>
            <a:pPr lvl="1"/>
            <a:r>
              <a:rPr lang="en-US" sz="2800" b="1" dirty="0">
                <a:ea typeface="+mn-lt"/>
                <a:cs typeface="+mn-lt"/>
              </a:rPr>
              <a:t>Phase 3</a:t>
            </a:r>
            <a:r>
              <a:rPr lang="en-US" sz="2800" dirty="0">
                <a:ea typeface="+mn-lt"/>
                <a:cs typeface="+mn-lt"/>
              </a:rPr>
              <a:t>: Continuous monitoring and retraining of the model to adapt to new trends.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258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66C232-5B19-BB27-CFEF-7C3FD0FFA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 You</a:t>
            </a:r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B0A10-0097-CE0E-D78A-F7C00A406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81034" y="5750136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80226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CEA2F-923C-1421-1629-517A2E208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591822-5650-E535-6808-3686663DF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For Future Tech Inc.</a:t>
            </a:r>
            <a:r>
              <a:rPr lang="en-US" dirty="0">
                <a:ea typeface="+mn-lt"/>
                <a:cs typeface="+mn-lt"/>
              </a:rPr>
              <a:t>, a mid-sized software-as-a-service (SaaS) provider faces high employee turnover.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Turnover impacts project deadlines, increases costs, and disrupts team productivity.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Goals:</a:t>
            </a:r>
            <a:r>
              <a:rPr lang="en-US" dirty="0">
                <a:ea typeface="+mn-lt"/>
                <a:cs typeface="+mn-lt"/>
              </a:rPr>
              <a:t> Predict employee turnover and identify key drivers to improve retention.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513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D37DA-727B-4F98-C2DB-A904D9575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Business Problems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6078F-4C07-8953-B983-E0380442F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High turnover rate</a:t>
            </a:r>
            <a:r>
              <a:rPr lang="en-US" dirty="0">
                <a:ea typeface="+mn-lt"/>
                <a:cs typeface="+mn-lt"/>
              </a:rPr>
              <a:t> leading to: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Increased recruitment and training costs.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Loss of institutional knowledge.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Decreased employee morale.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Lack of understanding</a:t>
            </a:r>
            <a:r>
              <a:rPr lang="en-US" dirty="0">
                <a:ea typeface="+mn-lt"/>
                <a:cs typeface="+mn-lt"/>
              </a:rPr>
              <a:t> of the key drivers behind employee turnover.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544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609FC-AE55-CC2E-BC74-7B000336D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dirty="0"/>
              <a:t>Our Analytical Approach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A8AED-F347-E37F-7C87-45303E77D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pPr marL="0" indent="0">
              <a:buNone/>
            </a:pPr>
            <a:endParaRPr lang="en-US" b="1" dirty="0"/>
          </a:p>
          <a:p>
            <a:r>
              <a:rPr lang="en-US" b="1" dirty="0">
                <a:ea typeface="+mn-lt"/>
                <a:cs typeface="+mn-lt"/>
              </a:rPr>
              <a:t>Data Source:</a:t>
            </a:r>
            <a:r>
              <a:rPr lang="en-US" dirty="0">
                <a:ea typeface="+mn-lt"/>
                <a:cs typeface="+mn-lt"/>
              </a:rPr>
              <a:t> Employee records including satisfaction, salary, workload, promotions, and performance.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Methods Used: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 KNN</a:t>
            </a:r>
            <a:r>
              <a:rPr lang="en-US" sz="2800" dirty="0">
                <a:ea typeface="+mn-lt"/>
                <a:cs typeface="+mn-lt"/>
              </a:rPr>
              <a:t>, Logistic Regression, Naïve Bayes.</a:t>
            </a:r>
            <a:endParaRPr lang="en-US" sz="2800" dirty="0"/>
          </a:p>
          <a:p>
            <a:pPr lvl="1"/>
            <a:r>
              <a:rPr lang="en-US" sz="2800" dirty="0">
                <a:ea typeface="+mn-lt"/>
                <a:cs typeface="+mn-lt"/>
              </a:rPr>
              <a:t> Decision Tree and Random forest used for turnover key factors.</a:t>
            </a:r>
            <a:endParaRPr lang="en-US" sz="2800" dirty="0"/>
          </a:p>
          <a:p>
            <a:r>
              <a:rPr lang="en-US" b="1" dirty="0">
                <a:ea typeface="+mn-lt"/>
                <a:cs typeface="+mn-lt"/>
              </a:rPr>
              <a:t>Data Preprocessing:</a:t>
            </a:r>
            <a:r>
              <a:rPr lang="en-US" dirty="0">
                <a:ea typeface="+mn-lt"/>
                <a:cs typeface="+mn-lt"/>
              </a:rPr>
              <a:t> Checked missing values and prepared the data for machine learning.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02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19348-64AD-1A98-E707-13ABC3542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Model Performance Comparison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A9205-A3F3-D4B6-7006-64C0778DF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lvl="1"/>
            <a:r>
              <a:rPr lang="en-US" b="1">
                <a:ea typeface="+mn-lt"/>
                <a:cs typeface="+mn-lt"/>
              </a:rPr>
              <a:t>Best Performing Model</a:t>
            </a:r>
            <a:r>
              <a:rPr lang="en-US">
                <a:ea typeface="+mn-lt"/>
                <a:cs typeface="+mn-lt"/>
              </a:rPr>
              <a:t>: K-Nearest Neighbors (KNN)</a:t>
            </a:r>
            <a:endParaRPr lang="en-US"/>
          </a:p>
          <a:p>
            <a:pPr lvl="1"/>
            <a:r>
              <a:rPr lang="en-US" b="1">
                <a:ea typeface="+mn-lt"/>
                <a:cs typeface="+mn-lt"/>
              </a:rPr>
              <a:t>Accuracy</a:t>
            </a:r>
            <a:r>
              <a:rPr lang="en-US">
                <a:ea typeface="+mn-lt"/>
                <a:cs typeface="+mn-lt"/>
              </a:rPr>
              <a:t>: 93.5%</a:t>
            </a:r>
            <a:endParaRPr lang="en-US"/>
          </a:p>
          <a:p>
            <a:pPr lvl="1"/>
            <a:r>
              <a:rPr lang="en-US" b="1">
                <a:ea typeface="+mn-lt"/>
                <a:cs typeface="+mn-lt"/>
              </a:rPr>
              <a:t>Sensitivity and Specificity</a:t>
            </a:r>
            <a:r>
              <a:rPr lang="en-US">
                <a:ea typeface="+mn-lt"/>
                <a:cs typeface="+mn-lt"/>
              </a:rPr>
              <a:t>: High precision in predicting which employees are likely to leave.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KNN outperformed Logistic Regression and Naive Bayes.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774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382E3-037B-69E4-2713-8A2556B3A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Key Drivers of Employee Turnover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5A885-779E-C171-EB23-176D24EF7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Top Predictors Identified:</a:t>
            </a:r>
            <a:endParaRPr lang="en-US" dirty="0"/>
          </a:p>
          <a:p>
            <a:pPr lvl="1"/>
            <a:r>
              <a:rPr lang="en-US" b="1" dirty="0">
                <a:ea typeface="+mn-lt"/>
                <a:cs typeface="+mn-lt"/>
              </a:rPr>
              <a:t>Satisfaction level</a:t>
            </a:r>
            <a:r>
              <a:rPr lang="en-US" dirty="0">
                <a:ea typeface="+mn-lt"/>
                <a:cs typeface="+mn-lt"/>
              </a:rPr>
              <a:t>: Low satisfaction leads to higher turnover.</a:t>
            </a:r>
            <a:endParaRPr lang="en-US" dirty="0"/>
          </a:p>
          <a:p>
            <a:pPr lvl="1"/>
            <a:r>
              <a:rPr lang="en-US" b="1" dirty="0">
                <a:ea typeface="+mn-lt"/>
                <a:cs typeface="+mn-lt"/>
              </a:rPr>
              <a:t>Salary</a:t>
            </a:r>
            <a:r>
              <a:rPr lang="en-US" dirty="0">
                <a:ea typeface="+mn-lt"/>
                <a:cs typeface="+mn-lt"/>
              </a:rPr>
              <a:t>: Employees with lower pay are more likely to leave.</a:t>
            </a:r>
            <a:endParaRPr lang="en-US" dirty="0"/>
          </a:p>
          <a:p>
            <a:pPr lvl="1"/>
            <a:r>
              <a:rPr lang="en-US" b="1" dirty="0">
                <a:ea typeface="+mn-lt"/>
                <a:cs typeface="+mn-lt"/>
              </a:rPr>
              <a:t>Workload</a:t>
            </a:r>
            <a:r>
              <a:rPr lang="en-US" dirty="0">
                <a:ea typeface="+mn-lt"/>
                <a:cs typeface="+mn-lt"/>
              </a:rPr>
              <a:t>: Employees with excessive projects show higher attrition rates.</a:t>
            </a:r>
            <a:endParaRPr lang="en-US" dirty="0"/>
          </a:p>
          <a:p>
            <a:pPr lvl="1"/>
            <a:r>
              <a:rPr lang="en-US" b="1" dirty="0">
                <a:ea typeface="+mn-lt"/>
                <a:cs typeface="+mn-lt"/>
              </a:rPr>
              <a:t>Career growth</a:t>
            </a:r>
            <a:r>
              <a:rPr lang="en-US" dirty="0">
                <a:ea typeface="+mn-lt"/>
                <a:cs typeface="+mn-lt"/>
              </a:rPr>
              <a:t>: Lack of promotions and advancement opportunities.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162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5A8D5-98B3-D7A6-2A2A-8963B4D8B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Predictive Model Performance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D0A89-7099-7C5E-C63A-A6568D795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>
                <a:ea typeface="+mn-lt"/>
                <a:cs typeface="+mn-lt"/>
              </a:rPr>
              <a:t>Best Model:</a:t>
            </a:r>
            <a:r>
              <a:rPr lang="en-US" dirty="0">
                <a:ea typeface="+mn-lt"/>
                <a:cs typeface="+mn-lt"/>
              </a:rPr>
              <a:t> K-Nearest Neighbors (KNN) for accurate predictions.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Accuracy:</a:t>
            </a:r>
            <a:r>
              <a:rPr lang="en-US" dirty="0">
                <a:ea typeface="+mn-lt"/>
                <a:cs typeface="+mn-lt"/>
              </a:rPr>
              <a:t> High accuracy in identifying employee turnover.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Precision and Recall:</a:t>
            </a:r>
            <a:r>
              <a:rPr lang="en-US" dirty="0">
                <a:ea typeface="+mn-lt"/>
                <a:cs typeface="+mn-lt"/>
              </a:rPr>
              <a:t> Ensures effective detection of at-risk employees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963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F068F-BEC5-9C5A-157D-B295DF56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00" dirty="0"/>
              <a:t>Business Implications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E30D5-0AD9-9C35-AB8B-B856F96D3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endParaRPr lang="en-US" b="1" dirty="0"/>
          </a:p>
          <a:p>
            <a:r>
              <a:rPr lang="en-US" b="1" dirty="0">
                <a:ea typeface="+mn-lt"/>
                <a:cs typeface="+mn-lt"/>
              </a:rPr>
              <a:t>Retention Strategies:</a:t>
            </a:r>
            <a:r>
              <a:rPr lang="en-US" dirty="0">
                <a:ea typeface="+mn-lt"/>
                <a:cs typeface="+mn-lt"/>
              </a:rPr>
              <a:t> Focus on improving employee satisfaction and career growth opportunities.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Compensation Review:</a:t>
            </a:r>
            <a:r>
              <a:rPr lang="en-US" dirty="0">
                <a:ea typeface="+mn-lt"/>
                <a:cs typeface="+mn-lt"/>
              </a:rPr>
              <a:t> Adjust salary structures to reduce turnover.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Workload Management:</a:t>
            </a:r>
            <a:r>
              <a:rPr lang="en-US" dirty="0">
                <a:ea typeface="+mn-lt"/>
                <a:cs typeface="+mn-lt"/>
              </a:rPr>
              <a:t> Balance project assignments to prevent burnout.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Promotion Pathways:</a:t>
            </a:r>
            <a:r>
              <a:rPr lang="en-US" dirty="0">
                <a:ea typeface="+mn-lt"/>
                <a:cs typeface="+mn-lt"/>
              </a:rPr>
              <a:t> Create clear paths for advancement to increase employee engagement.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949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CF870-317A-D6C3-6303-C04F77AD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83E44-C5E0-8E46-0F1A-6924F7B63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ea typeface="+mn-lt"/>
                <a:cs typeface="+mn-lt"/>
              </a:rPr>
              <a:t>Enhance Employee Satisfaction:</a:t>
            </a:r>
            <a:r>
              <a:rPr lang="en-US" dirty="0">
                <a:ea typeface="+mn-lt"/>
                <a:cs typeface="+mn-lt"/>
              </a:rPr>
              <a:t> Implement regular feedback mechanisms and improve work conditions.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Revise Compensation Packages:</a:t>
            </a:r>
            <a:r>
              <a:rPr lang="en-US" dirty="0">
                <a:ea typeface="+mn-lt"/>
                <a:cs typeface="+mn-lt"/>
              </a:rPr>
              <a:t> Benchmark salaries against industry standards.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Manage Workloads:</a:t>
            </a:r>
            <a:r>
              <a:rPr lang="en-US" dirty="0">
                <a:ea typeface="+mn-lt"/>
                <a:cs typeface="+mn-lt"/>
              </a:rPr>
              <a:t> Monitor and adjust workloads to avoid burnouts.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Promotion Opportunities:</a:t>
            </a:r>
            <a:r>
              <a:rPr lang="en-US" dirty="0">
                <a:ea typeface="+mn-lt"/>
                <a:cs typeface="+mn-lt"/>
              </a:rPr>
              <a:t> Develop a structured career development program.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051960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FunkyShapesVTI</vt:lpstr>
      <vt:lpstr>Human Capital Analysis</vt:lpstr>
      <vt:lpstr>Introduction</vt:lpstr>
      <vt:lpstr>Business Problems</vt:lpstr>
      <vt:lpstr>Our Analytical Approach</vt:lpstr>
      <vt:lpstr>Model Performance Comparison</vt:lpstr>
      <vt:lpstr>Key Drivers of Employee Turnover</vt:lpstr>
      <vt:lpstr>Predictive Model Performance</vt:lpstr>
      <vt:lpstr>Business Implications</vt:lpstr>
      <vt:lpstr>Recommendations</vt:lpstr>
      <vt:lpstr>Cost-Benefit Analysis</vt:lpstr>
      <vt:lpstr>Implementation Plan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151</cp:revision>
  <dcterms:created xsi:type="dcterms:W3CDTF">2024-09-18T20:22:17Z</dcterms:created>
  <dcterms:modified xsi:type="dcterms:W3CDTF">2024-09-18T21:23:50Z</dcterms:modified>
</cp:coreProperties>
</file>

<file path=docProps/thumbnail.jpeg>
</file>